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5"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07" autoAdjust="0"/>
  </p:normalViewPr>
  <p:slideViewPr>
    <p:cSldViewPr>
      <p:cViewPr varScale="1">
        <p:scale>
          <a:sx n="88" d="100"/>
          <a:sy n="88"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966FB-56D2-4313-AD56-F21A0C9397C8}"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966FB-56D2-4313-AD56-F21A0C9397C8}"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966FB-56D2-4313-AD56-F21A0C9397C8}"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966FB-56D2-4313-AD56-F21A0C9397C8}"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966FB-56D2-4313-AD56-F21A0C9397C8}"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966FB-56D2-4313-AD56-F21A0C9397C8}"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966FB-56D2-4313-AD56-F21A0C9397C8}" type="datetimeFigureOut">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966FB-56D2-4313-AD56-F21A0C9397C8}" type="datetimeFigureOut">
              <a:rPr lang="en-US" smtClean="0"/>
              <a:pPr/>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966FB-56D2-4313-AD56-F21A0C9397C8}" type="datetimeFigureOut">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66FB-56D2-4313-AD56-F21A0C9397C8}"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66FB-56D2-4313-AD56-F21A0C9397C8}"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CC0F2-5F37-4A0A-9707-489AE65A73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966FB-56D2-4313-AD56-F21A0C9397C8}" type="datetimeFigureOut">
              <a:rPr lang="en-US" smtClean="0"/>
              <a:pPr/>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CC0F2-5F37-4A0A-9707-489AE65A73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9.xml"/><Relationship Id="rId7"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4.jpeg"/><Relationship Id="rId10" Type="http://schemas.openxmlformats.org/officeDocument/2006/relationships/slide" Target="slide8.xml"/><Relationship Id="rId4" Type="http://schemas.openxmlformats.org/officeDocument/2006/relationships/image" Target="../media/image3.jpeg"/><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www.powtoon.com/show/cvNkA5isIfY/sixteenth-summe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308.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114800" y="4191000"/>
            <a:ext cx="5334000" cy="1470025"/>
          </a:xfrm>
        </p:spPr>
        <p:txBody>
          <a:bodyPr/>
          <a:lstStyle/>
          <a:p>
            <a:pPr algn="l"/>
            <a:r>
              <a:rPr lang="en-US" dirty="0" smtClean="0">
                <a:latin typeface="Bimini" pitchFamily="34" charset="0"/>
                <a:ea typeface="Bluff" pitchFamily="2" charset="0"/>
              </a:rPr>
              <a:t>Sixteenth Summer</a:t>
            </a:r>
            <a:endParaRPr lang="en-US" dirty="0">
              <a:latin typeface="Bimini" pitchFamily="34" charset="0"/>
              <a:ea typeface="Bluff" pitchFamily="2" charset="0"/>
            </a:endParaRPr>
          </a:p>
        </p:txBody>
      </p:sp>
      <p:sp>
        <p:nvSpPr>
          <p:cNvPr id="3" name="Subtitle 2"/>
          <p:cNvSpPr>
            <a:spLocks noGrp="1"/>
          </p:cNvSpPr>
          <p:nvPr>
            <p:ph type="subTitle" idx="1"/>
          </p:nvPr>
        </p:nvSpPr>
        <p:spPr>
          <a:xfrm>
            <a:off x="4038600" y="5334000"/>
            <a:ext cx="5105400" cy="1752600"/>
          </a:xfrm>
        </p:spPr>
        <p:txBody>
          <a:bodyPr>
            <a:normAutofit/>
          </a:bodyPr>
          <a:lstStyle/>
          <a:p>
            <a:r>
              <a:rPr lang="en-US" sz="2800" b="1" dirty="0" smtClean="0">
                <a:solidFill>
                  <a:schemeClr val="tx1"/>
                </a:solidFill>
                <a:latin typeface="Bimini" pitchFamily="34" charset="0"/>
              </a:rPr>
              <a:t>Written By: Michelle Dalton</a:t>
            </a:r>
          </a:p>
          <a:p>
            <a:r>
              <a:rPr lang="en-US" sz="2800" b="1" dirty="0" smtClean="0">
                <a:solidFill>
                  <a:schemeClr val="tx1"/>
                </a:solidFill>
                <a:latin typeface="Bimini" pitchFamily="34" charset="0"/>
              </a:rPr>
              <a:t>Presentation By: </a:t>
            </a:r>
          </a:p>
          <a:p>
            <a:r>
              <a:rPr lang="en-US" sz="2800" b="1" dirty="0" smtClean="0">
                <a:solidFill>
                  <a:schemeClr val="tx1"/>
                </a:solidFill>
                <a:latin typeface="Bimini" pitchFamily="34" charset="0"/>
              </a:rPr>
              <a:t>Eleana Pardo</a:t>
            </a:r>
            <a:endParaRPr lang="en-US" sz="2800" b="1" dirty="0">
              <a:solidFill>
                <a:schemeClr val="tx1"/>
              </a:solidFill>
              <a:latin typeface="Bimin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MG_4293.JPG"/>
          <p:cNvPicPr>
            <a:picLocks noChangeAspect="1"/>
          </p:cNvPicPr>
          <p:nvPr/>
        </p:nvPicPr>
        <p:blipFill>
          <a:blip r:embed="rId2" cstate="print"/>
          <a:stretch>
            <a:fillRect/>
          </a:stretch>
        </p:blipFill>
        <p:spPr>
          <a:xfrm>
            <a:off x="0" y="0"/>
            <a:ext cx="9144000" cy="6858000"/>
          </a:xfrm>
          <a:prstGeom prst="rect">
            <a:avLst/>
          </a:prstGeom>
        </p:spPr>
      </p:pic>
      <p:pic>
        <p:nvPicPr>
          <p:cNvPr id="11" name="Picture 10" descr="beach ball.jpeg">
            <a:hlinkClick r:id="rId3" action="ppaction://hlinksldjump"/>
          </p:cNvPr>
          <p:cNvPicPr>
            <a:picLocks noChangeAspect="1"/>
          </p:cNvPicPr>
          <p:nvPr/>
        </p:nvPicPr>
        <p:blipFill>
          <a:blip r:embed="rId4" cstate="print"/>
          <a:srcRect l="4667" t="7333" r="18000" b="12667"/>
          <a:stretch>
            <a:fillRect/>
          </a:stretch>
        </p:blipFill>
        <p:spPr>
          <a:xfrm>
            <a:off x="6705600" y="2133600"/>
            <a:ext cx="2286000" cy="2364828"/>
          </a:xfrm>
          <a:prstGeom prst="ellipse">
            <a:avLst/>
          </a:prstGeom>
        </p:spPr>
      </p:pic>
      <p:pic>
        <p:nvPicPr>
          <p:cNvPr id="4" name="Picture 3" descr="Surfboard.jpg"/>
          <p:cNvPicPr>
            <a:picLocks noChangeAspect="1"/>
          </p:cNvPicPr>
          <p:nvPr/>
        </p:nvPicPr>
        <p:blipFill>
          <a:blip r:embed="rId5" cstate="print">
            <a:clrChange>
              <a:clrFrom>
                <a:srgbClr val="FFFFFF"/>
              </a:clrFrom>
              <a:clrTo>
                <a:srgbClr val="FFFFFF">
                  <a:alpha val="0"/>
                </a:srgbClr>
              </a:clrTo>
            </a:clrChange>
          </a:blip>
          <a:srcRect l="39620" r="38889"/>
          <a:stretch>
            <a:fillRect/>
          </a:stretch>
        </p:blipFill>
        <p:spPr>
          <a:xfrm rot="5400000">
            <a:off x="4067175" y="1343025"/>
            <a:ext cx="933450" cy="4343400"/>
          </a:xfrm>
          <a:prstGeom prst="rect">
            <a:avLst/>
          </a:prstGeom>
        </p:spPr>
      </p:pic>
      <p:sp>
        <p:nvSpPr>
          <p:cNvPr id="2" name="Title 1"/>
          <p:cNvSpPr>
            <a:spLocks noGrp="1"/>
          </p:cNvSpPr>
          <p:nvPr>
            <p:ph type="title"/>
          </p:nvPr>
        </p:nvSpPr>
        <p:spPr>
          <a:xfrm>
            <a:off x="2514600" y="2971800"/>
            <a:ext cx="4114800" cy="914400"/>
          </a:xfrm>
        </p:spPr>
        <p:txBody>
          <a:bodyPr/>
          <a:lstStyle/>
          <a:p>
            <a:r>
              <a:rPr lang="en-US" dirty="0" smtClean="0">
                <a:latin typeface="Blue Highway" pitchFamily="2" charset="0"/>
              </a:rPr>
              <a:t>Table of Contents</a:t>
            </a:r>
            <a:endParaRPr lang="en-US" dirty="0">
              <a:latin typeface="Blue Highway" pitchFamily="2" charset="0"/>
            </a:endParaRPr>
          </a:p>
        </p:txBody>
      </p:sp>
      <p:pic>
        <p:nvPicPr>
          <p:cNvPr id="8" name="Picture 7" descr="beach ball.jpeg">
            <a:hlinkClick r:id="rId6" action="ppaction://hlinksldjump"/>
          </p:cNvPr>
          <p:cNvPicPr>
            <a:picLocks noChangeAspect="1"/>
          </p:cNvPicPr>
          <p:nvPr/>
        </p:nvPicPr>
        <p:blipFill>
          <a:blip r:embed="rId4" cstate="print"/>
          <a:srcRect l="4667" t="7333" r="18000" b="12667"/>
          <a:stretch>
            <a:fillRect/>
          </a:stretch>
        </p:blipFill>
        <p:spPr>
          <a:xfrm>
            <a:off x="0" y="1905000"/>
            <a:ext cx="2286000" cy="2364828"/>
          </a:xfrm>
          <a:prstGeom prst="ellipse">
            <a:avLst/>
          </a:prstGeom>
        </p:spPr>
      </p:pic>
      <p:pic>
        <p:nvPicPr>
          <p:cNvPr id="9" name="Picture 8" descr="beach ball.jpeg">
            <a:hlinkClick r:id="rId7" action="ppaction://hlinksldjump"/>
          </p:cNvPr>
          <p:cNvPicPr>
            <a:picLocks noChangeAspect="1"/>
          </p:cNvPicPr>
          <p:nvPr/>
        </p:nvPicPr>
        <p:blipFill>
          <a:blip r:embed="rId4" cstate="print"/>
          <a:srcRect l="4667" t="7333" r="18000" b="12667"/>
          <a:stretch>
            <a:fillRect/>
          </a:stretch>
        </p:blipFill>
        <p:spPr>
          <a:xfrm>
            <a:off x="4876800" y="0"/>
            <a:ext cx="2286000" cy="2364828"/>
          </a:xfrm>
          <a:prstGeom prst="ellipse">
            <a:avLst/>
          </a:prstGeom>
        </p:spPr>
      </p:pic>
      <p:pic>
        <p:nvPicPr>
          <p:cNvPr id="10" name="Picture 9" descr="beach ball.jpeg">
            <a:hlinkClick r:id="rId8" action="ppaction://hlinksldjump"/>
          </p:cNvPr>
          <p:cNvPicPr>
            <a:picLocks noChangeAspect="1"/>
          </p:cNvPicPr>
          <p:nvPr/>
        </p:nvPicPr>
        <p:blipFill>
          <a:blip r:embed="rId4" cstate="print"/>
          <a:srcRect l="4667" t="7333" r="18000" b="12667"/>
          <a:stretch>
            <a:fillRect/>
          </a:stretch>
        </p:blipFill>
        <p:spPr>
          <a:xfrm>
            <a:off x="2438400" y="0"/>
            <a:ext cx="2286000" cy="2364828"/>
          </a:xfrm>
          <a:prstGeom prst="ellipse">
            <a:avLst/>
          </a:prstGeom>
        </p:spPr>
      </p:pic>
      <p:pic>
        <p:nvPicPr>
          <p:cNvPr id="12" name="Picture 11" descr="beach ball.jpeg">
            <a:hlinkClick r:id="rId9" action="ppaction://hlinksldjump"/>
          </p:cNvPr>
          <p:cNvPicPr>
            <a:picLocks noChangeAspect="1"/>
          </p:cNvPicPr>
          <p:nvPr/>
        </p:nvPicPr>
        <p:blipFill>
          <a:blip r:embed="rId4" cstate="print"/>
          <a:srcRect l="4667" t="7333" r="18000" b="12667"/>
          <a:stretch>
            <a:fillRect/>
          </a:stretch>
        </p:blipFill>
        <p:spPr>
          <a:xfrm>
            <a:off x="4800600" y="4267200"/>
            <a:ext cx="2286000" cy="2364828"/>
          </a:xfrm>
          <a:prstGeom prst="ellipse">
            <a:avLst/>
          </a:prstGeom>
        </p:spPr>
      </p:pic>
      <p:pic>
        <p:nvPicPr>
          <p:cNvPr id="13" name="Picture 12" descr="beach ball.jpeg">
            <a:hlinkClick r:id="rId10" action="ppaction://hlinksldjump"/>
          </p:cNvPr>
          <p:cNvPicPr>
            <a:picLocks noChangeAspect="1"/>
          </p:cNvPicPr>
          <p:nvPr/>
        </p:nvPicPr>
        <p:blipFill>
          <a:blip r:embed="rId4" cstate="print"/>
          <a:srcRect l="4667" t="7333" r="18000" b="12667"/>
          <a:stretch>
            <a:fillRect/>
          </a:stretch>
        </p:blipFill>
        <p:spPr>
          <a:xfrm>
            <a:off x="2286000" y="4343400"/>
            <a:ext cx="2286000" cy="2364828"/>
          </a:xfrm>
          <a:prstGeom prst="ellipse">
            <a:avLst/>
          </a:prstGeom>
        </p:spPr>
      </p:pic>
      <p:sp>
        <p:nvSpPr>
          <p:cNvPr id="14" name="TextBox 13"/>
          <p:cNvSpPr txBox="1"/>
          <p:nvPr/>
        </p:nvSpPr>
        <p:spPr>
          <a:xfrm>
            <a:off x="2514600" y="914400"/>
            <a:ext cx="2286000" cy="584775"/>
          </a:xfrm>
          <a:prstGeom prst="rect">
            <a:avLst/>
          </a:prstGeom>
          <a:noFill/>
        </p:spPr>
        <p:txBody>
          <a:bodyPr wrap="square" rtlCol="0">
            <a:spAutoFit/>
          </a:bodyPr>
          <a:lstStyle/>
          <a:p>
            <a:r>
              <a:rPr lang="en-US" sz="3200" dirty="0" smtClean="0">
                <a:latin typeface="Bimini" pitchFamily="34" charset="0"/>
              </a:rPr>
              <a:t>Characters</a:t>
            </a:r>
            <a:endParaRPr lang="en-US" sz="3200" dirty="0">
              <a:latin typeface="Bimini" pitchFamily="34" charset="0"/>
            </a:endParaRPr>
          </a:p>
        </p:txBody>
      </p:sp>
      <p:sp>
        <p:nvSpPr>
          <p:cNvPr id="15" name="TextBox 14"/>
          <p:cNvSpPr txBox="1"/>
          <p:nvPr/>
        </p:nvSpPr>
        <p:spPr>
          <a:xfrm>
            <a:off x="4953000" y="685800"/>
            <a:ext cx="2362200" cy="1077218"/>
          </a:xfrm>
          <a:prstGeom prst="rect">
            <a:avLst/>
          </a:prstGeom>
          <a:noFill/>
        </p:spPr>
        <p:txBody>
          <a:bodyPr wrap="square" rtlCol="0">
            <a:spAutoFit/>
          </a:bodyPr>
          <a:lstStyle/>
          <a:p>
            <a:r>
              <a:rPr lang="en-US" sz="3200" dirty="0" smtClean="0">
                <a:latin typeface="Bimini" pitchFamily="34" charset="0"/>
              </a:rPr>
              <a:t>Theme and Setting</a:t>
            </a:r>
            <a:endParaRPr lang="en-US" sz="3200" dirty="0">
              <a:latin typeface="Bimini" pitchFamily="34" charset="0"/>
            </a:endParaRPr>
          </a:p>
        </p:txBody>
      </p:sp>
      <p:sp>
        <p:nvSpPr>
          <p:cNvPr id="16" name="TextBox 15"/>
          <p:cNvSpPr txBox="1"/>
          <p:nvPr/>
        </p:nvSpPr>
        <p:spPr>
          <a:xfrm>
            <a:off x="2514600" y="5181600"/>
            <a:ext cx="1905000" cy="584775"/>
          </a:xfrm>
          <a:prstGeom prst="rect">
            <a:avLst/>
          </a:prstGeom>
          <a:noFill/>
        </p:spPr>
        <p:txBody>
          <a:bodyPr wrap="square" rtlCol="0">
            <a:spAutoFit/>
          </a:bodyPr>
          <a:lstStyle/>
          <a:p>
            <a:r>
              <a:rPr lang="en-US" sz="3200" dirty="0" smtClean="0">
                <a:latin typeface="Bimini" pitchFamily="34" charset="0"/>
              </a:rPr>
              <a:t>Synopsis</a:t>
            </a:r>
            <a:endParaRPr lang="en-US" sz="3200" dirty="0">
              <a:latin typeface="Bimini" pitchFamily="34" charset="0"/>
            </a:endParaRPr>
          </a:p>
        </p:txBody>
      </p:sp>
      <p:sp>
        <p:nvSpPr>
          <p:cNvPr id="17" name="TextBox 16"/>
          <p:cNvSpPr txBox="1"/>
          <p:nvPr/>
        </p:nvSpPr>
        <p:spPr>
          <a:xfrm>
            <a:off x="4953000" y="4876800"/>
            <a:ext cx="2209800" cy="1077218"/>
          </a:xfrm>
          <a:prstGeom prst="rect">
            <a:avLst/>
          </a:prstGeom>
          <a:noFill/>
        </p:spPr>
        <p:txBody>
          <a:bodyPr wrap="square" rtlCol="0">
            <a:spAutoFit/>
          </a:bodyPr>
          <a:lstStyle/>
          <a:p>
            <a:r>
              <a:rPr lang="en-US" sz="3200" dirty="0" smtClean="0">
                <a:latin typeface="Bimini" pitchFamily="34" charset="0"/>
              </a:rPr>
              <a:t>Biography of Author</a:t>
            </a:r>
            <a:endParaRPr lang="en-US" sz="3200" dirty="0">
              <a:latin typeface="Bimini" pitchFamily="34" charset="0"/>
            </a:endParaRPr>
          </a:p>
        </p:txBody>
      </p:sp>
      <p:sp>
        <p:nvSpPr>
          <p:cNvPr id="18" name="TextBox 17"/>
          <p:cNvSpPr txBox="1"/>
          <p:nvPr/>
        </p:nvSpPr>
        <p:spPr>
          <a:xfrm>
            <a:off x="6934200" y="2743200"/>
            <a:ext cx="2209800" cy="1077218"/>
          </a:xfrm>
          <a:prstGeom prst="rect">
            <a:avLst/>
          </a:prstGeom>
          <a:noFill/>
        </p:spPr>
        <p:txBody>
          <a:bodyPr wrap="square" rtlCol="0">
            <a:spAutoFit/>
          </a:bodyPr>
          <a:lstStyle/>
          <a:p>
            <a:r>
              <a:rPr lang="en-US" sz="3200" dirty="0" smtClean="0">
                <a:latin typeface="Bimini" pitchFamily="34" charset="0"/>
              </a:rPr>
              <a:t>3 Literary Devices</a:t>
            </a:r>
            <a:endParaRPr lang="en-US" sz="3200" dirty="0">
              <a:latin typeface="Bimini" pitchFamily="34" charset="0"/>
            </a:endParaRPr>
          </a:p>
        </p:txBody>
      </p:sp>
      <p:sp>
        <p:nvSpPr>
          <p:cNvPr id="19" name="TextBox 18"/>
          <p:cNvSpPr txBox="1"/>
          <p:nvPr/>
        </p:nvSpPr>
        <p:spPr>
          <a:xfrm>
            <a:off x="457200" y="2819400"/>
            <a:ext cx="1676400" cy="584775"/>
          </a:xfrm>
          <a:prstGeom prst="rect">
            <a:avLst/>
          </a:prstGeom>
          <a:noFill/>
        </p:spPr>
        <p:txBody>
          <a:bodyPr wrap="square" rtlCol="0">
            <a:spAutoFit/>
          </a:bodyPr>
          <a:lstStyle/>
          <a:p>
            <a:r>
              <a:rPr lang="en-US" sz="3200" dirty="0" smtClean="0">
                <a:latin typeface="Bimini" pitchFamily="34" charset="0"/>
              </a:rPr>
              <a:t>Genre</a:t>
            </a:r>
            <a:endParaRPr lang="en-US" sz="3200" dirty="0">
              <a:latin typeface="Bimin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par>
                                <p:cTn id="34" presetID="6"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2000"/>
                                        <p:tgtEl>
                                          <p:spTgt spid="19"/>
                                        </p:tgtEl>
                                      </p:cBhvr>
                                    </p:animEffect>
                                  </p:childTnLst>
                                </p:cTn>
                              </p:par>
                              <p:par>
                                <p:cTn id="52" presetID="6" presetClass="entr" presetSubtype="16"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4346.JPG"/>
          <p:cNvPicPr>
            <a:picLocks noGrp="1" noChangeAspect="1"/>
          </p:cNvPicPr>
          <p:nvPr>
            <p:ph idx="1"/>
          </p:nvPr>
        </p:nvPicPr>
        <p:blipFill>
          <a:blip r:embed="rId2" cstate="print"/>
          <a:stretch>
            <a:fillRect/>
          </a:stretch>
        </p:blipFill>
        <p:spPr>
          <a:xfrm>
            <a:off x="0" y="0"/>
            <a:ext cx="9144000" cy="6858000"/>
          </a:xfrm>
        </p:spPr>
      </p:pic>
      <p:sp>
        <p:nvSpPr>
          <p:cNvPr id="4" name="Title 3"/>
          <p:cNvSpPr>
            <a:spLocks noGrp="1"/>
          </p:cNvSpPr>
          <p:nvPr>
            <p:ph type="title"/>
          </p:nvPr>
        </p:nvSpPr>
        <p:spPr>
          <a:xfrm>
            <a:off x="4800600" y="0"/>
            <a:ext cx="4343400" cy="3048000"/>
          </a:xfrm>
        </p:spPr>
        <p:txBody>
          <a:bodyPr>
            <a:noAutofit/>
          </a:bodyPr>
          <a:lstStyle/>
          <a:p>
            <a:r>
              <a:rPr lang="en-US" sz="3200" dirty="0" smtClean="0"/>
              <a:t>Thank you for watching my presentation!  Now, to show my thanks, I have prepared a surprise via the link below.  Check it out!</a:t>
            </a:r>
            <a:endParaRPr lang="en-US" sz="3200" dirty="0"/>
          </a:p>
        </p:txBody>
      </p:sp>
      <p:sp>
        <p:nvSpPr>
          <p:cNvPr id="5" name="TextBox 4"/>
          <p:cNvSpPr txBox="1"/>
          <p:nvPr/>
        </p:nvSpPr>
        <p:spPr>
          <a:xfrm rot="1747019">
            <a:off x="3616607" y="4978298"/>
            <a:ext cx="4343400" cy="646331"/>
          </a:xfrm>
          <a:prstGeom prst="rect">
            <a:avLst/>
          </a:prstGeom>
          <a:solidFill>
            <a:schemeClr val="bg1"/>
          </a:solidFill>
        </p:spPr>
        <p:txBody>
          <a:bodyPr wrap="square" rtlCol="0">
            <a:spAutoFit/>
          </a:bodyPr>
          <a:lstStyle/>
          <a:p>
            <a:pPr algn="ctr"/>
            <a:r>
              <a:rPr lang="en-US" dirty="0" smtClean="0">
                <a:hlinkClick r:id="rId3"/>
              </a:rPr>
              <a:t>http://www.powtoon.com/show/cvNkA5isIfY/sixteenth-summer/#/</a:t>
            </a:r>
            <a:r>
              <a:rPr lang="en-US" dirty="0" smtClean="0"/>
              <a:t>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6" presetClass="entr" presetSubtype="2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G_4339.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idx="4294967295"/>
          </p:nvPr>
        </p:nvSpPr>
        <p:spPr>
          <a:xfrm>
            <a:off x="3429000" y="0"/>
            <a:ext cx="2286000" cy="914400"/>
          </a:xfrm>
          <a:noFill/>
          <a:effectLst>
            <a:softEdge rad="63500"/>
          </a:effectLst>
        </p:spPr>
        <p:txBody>
          <a:bodyPr>
            <a:normAutofit fontScale="90000"/>
          </a:bodyPr>
          <a:lstStyle/>
          <a:p>
            <a:r>
              <a:rPr lang="en-US" sz="3600" dirty="0" smtClean="0">
                <a:solidFill>
                  <a:srgbClr val="FF0000"/>
                </a:solidFill>
                <a:latin typeface="Bimini" pitchFamily="34" charset="0"/>
              </a:rPr>
              <a:t>Main Characters</a:t>
            </a:r>
            <a:endParaRPr lang="en-US" sz="3600" dirty="0">
              <a:solidFill>
                <a:srgbClr val="FF0000"/>
              </a:solidFill>
              <a:latin typeface="Bimini" pitchFamily="34" charset="0"/>
            </a:endParaRPr>
          </a:p>
        </p:txBody>
      </p:sp>
      <p:sp>
        <p:nvSpPr>
          <p:cNvPr id="3" name="Text Placeholder 2"/>
          <p:cNvSpPr>
            <a:spLocks noGrp="1"/>
          </p:cNvSpPr>
          <p:nvPr>
            <p:ph type="body" idx="4294967295"/>
          </p:nvPr>
        </p:nvSpPr>
        <p:spPr>
          <a:xfrm>
            <a:off x="2895600" y="1600200"/>
            <a:ext cx="1066800" cy="639763"/>
          </a:xfrm>
        </p:spPr>
        <p:txBody>
          <a:bodyPr>
            <a:normAutofit fontScale="85000" lnSpcReduction="10000"/>
          </a:bodyPr>
          <a:lstStyle/>
          <a:p>
            <a:pPr algn="r">
              <a:buNone/>
            </a:pPr>
            <a:r>
              <a:rPr lang="en-US" b="1" dirty="0" smtClean="0">
                <a:latin typeface="Bimini" pitchFamily="34" charset="0"/>
              </a:rPr>
              <a:t>Anna</a:t>
            </a:r>
            <a:endParaRPr lang="en-US" b="1" dirty="0">
              <a:latin typeface="Bimini" pitchFamily="34" charset="0"/>
            </a:endParaRPr>
          </a:p>
        </p:txBody>
      </p:sp>
      <p:sp>
        <p:nvSpPr>
          <p:cNvPr id="4" name="Content Placeholder 3"/>
          <p:cNvSpPr>
            <a:spLocks noGrp="1"/>
          </p:cNvSpPr>
          <p:nvPr>
            <p:ph sz="half" idx="4294967295"/>
          </p:nvPr>
        </p:nvSpPr>
        <p:spPr>
          <a:xfrm>
            <a:off x="0" y="3048000"/>
            <a:ext cx="4191000" cy="3810000"/>
          </a:xfrm>
        </p:spPr>
        <p:txBody>
          <a:bodyPr>
            <a:noAutofit/>
          </a:bodyPr>
          <a:lstStyle/>
          <a:p>
            <a:pPr>
              <a:buNone/>
            </a:pPr>
            <a:r>
              <a:rPr lang="en-US" sz="2000" dirty="0" smtClean="0"/>
              <a:t>	Anna Patrick is the protagonist of this story because she is the main character.  Furthermore, the story is written in first person via Anna’s point of view.  Anna is a caring, family-oriented, loving, and kind girl who works at Scoops, her family’s ice cream shop on Dune Island, Georgia.  Although Anna is a wonderful girl, she faces a not so wonderful problem when she meets Will…</a:t>
            </a:r>
            <a:endParaRPr lang="en-US" sz="2000" dirty="0"/>
          </a:p>
        </p:txBody>
      </p:sp>
      <p:sp>
        <p:nvSpPr>
          <p:cNvPr id="5" name="Text Placeholder 4"/>
          <p:cNvSpPr>
            <a:spLocks noGrp="1"/>
          </p:cNvSpPr>
          <p:nvPr>
            <p:ph type="body" sz="quarter" idx="4294967295"/>
          </p:nvPr>
        </p:nvSpPr>
        <p:spPr>
          <a:xfrm>
            <a:off x="5562600" y="1600200"/>
            <a:ext cx="914400" cy="639763"/>
          </a:xfrm>
        </p:spPr>
        <p:txBody>
          <a:bodyPr/>
          <a:lstStyle/>
          <a:p>
            <a:pPr>
              <a:buNone/>
            </a:pPr>
            <a:r>
              <a:rPr lang="en-US" b="1" dirty="0" smtClean="0">
                <a:latin typeface="Bimini" pitchFamily="34" charset="0"/>
              </a:rPr>
              <a:t>Will</a:t>
            </a:r>
            <a:endParaRPr lang="en-US" b="1" dirty="0">
              <a:latin typeface="Bimini" pitchFamily="34" charset="0"/>
            </a:endParaRPr>
          </a:p>
        </p:txBody>
      </p:sp>
      <p:sp>
        <p:nvSpPr>
          <p:cNvPr id="6" name="Content Placeholder 5"/>
          <p:cNvSpPr>
            <a:spLocks noGrp="1"/>
          </p:cNvSpPr>
          <p:nvPr>
            <p:ph sz="quarter" idx="4294967295"/>
          </p:nvPr>
        </p:nvSpPr>
        <p:spPr>
          <a:xfrm flipH="1">
            <a:off x="5257800" y="3276600"/>
            <a:ext cx="3886200" cy="3581400"/>
          </a:xfrm>
        </p:spPr>
        <p:txBody>
          <a:bodyPr>
            <a:normAutofit fontScale="62500" lnSpcReduction="20000"/>
          </a:bodyPr>
          <a:lstStyle/>
          <a:p>
            <a:pPr>
              <a:buNone/>
            </a:pPr>
            <a:r>
              <a:rPr lang="en-US" dirty="0" smtClean="0"/>
              <a:t>	Even though Will is Anna’s amazing boyfriend in this novel, he is the antagonist.  This is because he presents the conflict in the story.  Will is a caring, tall, fun, and loving boy who came to Dune Island expecting a boring summer.  But, he doesn’t know that he is going to meet a girl this summer and have the best summer of his life.  The two are in love, but can that love withstand 1,000 miles?</a:t>
            </a:r>
            <a:endParaRPr lang="en-US" dirty="0"/>
          </a:p>
        </p:txBody>
      </p:sp>
      <p:sp>
        <p:nvSpPr>
          <p:cNvPr id="11" name="Action Button: Home 10">
            <a:hlinkClick r:id="rId3" action="ppaction://hlinksldjump" highlightClick="1"/>
          </p:cNvPr>
          <p:cNvSpPr/>
          <p:nvPr/>
        </p:nvSpPr>
        <p:spPr>
          <a:xfrm>
            <a:off x="8077200" y="6248400"/>
            <a:ext cx="1066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of Contents</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500"/>
                                        <p:tgtEl>
                                          <p:spTgt spid="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lide(fromBottom)">
                                      <p:cBhvr>
                                        <p:cTn id="18" dur="500"/>
                                        <p:tgtEl>
                                          <p:spTgt spid="5">
                                            <p:txEl>
                                              <p:pRg st="0" end="0"/>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strips(downLeft)">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4309.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438400" y="0"/>
            <a:ext cx="4114800" cy="1143000"/>
          </a:xfrm>
        </p:spPr>
        <p:txBody>
          <a:bodyPr>
            <a:normAutofit fontScale="90000"/>
          </a:bodyPr>
          <a:lstStyle/>
          <a:p>
            <a:r>
              <a:rPr lang="en-US" dirty="0" smtClean="0">
                <a:solidFill>
                  <a:srgbClr val="FF0000"/>
                </a:solidFill>
                <a:latin typeface="Bimini" pitchFamily="34" charset="0"/>
              </a:rPr>
              <a:t>Theme And Setting</a:t>
            </a:r>
            <a:endParaRPr lang="en-US" dirty="0">
              <a:solidFill>
                <a:srgbClr val="FF0000"/>
              </a:solidFill>
              <a:latin typeface="Bimini" pitchFamily="34" charset="0"/>
            </a:endParaRPr>
          </a:p>
        </p:txBody>
      </p:sp>
      <p:sp>
        <p:nvSpPr>
          <p:cNvPr id="3" name="Text Placeholder 2"/>
          <p:cNvSpPr>
            <a:spLocks noGrp="1"/>
          </p:cNvSpPr>
          <p:nvPr>
            <p:ph type="body" idx="1"/>
          </p:nvPr>
        </p:nvSpPr>
        <p:spPr>
          <a:xfrm>
            <a:off x="0" y="1524000"/>
            <a:ext cx="4040188" cy="639762"/>
          </a:xfrm>
        </p:spPr>
        <p:txBody>
          <a:bodyPr/>
          <a:lstStyle/>
          <a:p>
            <a:r>
              <a:rPr lang="en-US" dirty="0" smtClean="0">
                <a:latin typeface="Bimini" pitchFamily="34" charset="0"/>
              </a:rPr>
              <a:t>Theme</a:t>
            </a:r>
            <a:endParaRPr lang="en-US" dirty="0">
              <a:latin typeface="Bimini" pitchFamily="34" charset="0"/>
            </a:endParaRPr>
          </a:p>
        </p:txBody>
      </p:sp>
      <p:sp>
        <p:nvSpPr>
          <p:cNvPr id="4" name="Content Placeholder 3"/>
          <p:cNvSpPr>
            <a:spLocks noGrp="1"/>
          </p:cNvSpPr>
          <p:nvPr>
            <p:ph sz="half" idx="2"/>
          </p:nvPr>
        </p:nvSpPr>
        <p:spPr>
          <a:xfrm>
            <a:off x="0" y="2209800"/>
            <a:ext cx="4040188" cy="4302125"/>
          </a:xfrm>
        </p:spPr>
        <p:txBody>
          <a:bodyPr>
            <a:normAutofit fontScale="85000" lnSpcReduction="20000"/>
          </a:bodyPr>
          <a:lstStyle/>
          <a:p>
            <a:pPr>
              <a:buNone/>
            </a:pPr>
            <a:r>
              <a:rPr lang="en-US" dirty="0" smtClean="0"/>
              <a:t>	The theme in </a:t>
            </a:r>
            <a:r>
              <a:rPr lang="en-US" i="1" u="sng" dirty="0" smtClean="0"/>
              <a:t>Sixteenth Summer </a:t>
            </a:r>
            <a:r>
              <a:rPr lang="en-US" dirty="0" smtClean="0"/>
              <a:t>is, “Live each moment as if it were your last.”  This theme is demonstrated greatly throughout the story.  Anna and Will both know that Will will have to go back to New York at the end of the summer.  But, their epic summer romance wants to keep going and they don’t want this summer to end.  The summer has to eventually end though, so Will and Anna make it their mission to spend as much time together as possible and live each moment as if it were their last!</a:t>
            </a:r>
            <a:endParaRPr lang="en-US" i="1" u="sng" dirty="0"/>
          </a:p>
        </p:txBody>
      </p:sp>
      <p:sp>
        <p:nvSpPr>
          <p:cNvPr id="5" name="Text Placeholder 4"/>
          <p:cNvSpPr>
            <a:spLocks noGrp="1"/>
          </p:cNvSpPr>
          <p:nvPr>
            <p:ph type="body" sz="quarter" idx="3"/>
          </p:nvPr>
        </p:nvSpPr>
        <p:spPr>
          <a:xfrm>
            <a:off x="5102225" y="1524000"/>
            <a:ext cx="4041775" cy="639762"/>
          </a:xfrm>
        </p:spPr>
        <p:txBody>
          <a:bodyPr/>
          <a:lstStyle/>
          <a:p>
            <a:pPr algn="r"/>
            <a:r>
              <a:rPr lang="en-US" dirty="0" smtClean="0">
                <a:latin typeface="Bimini" pitchFamily="34" charset="0"/>
              </a:rPr>
              <a:t>Setting</a:t>
            </a:r>
            <a:endParaRPr lang="en-US" dirty="0">
              <a:latin typeface="Bimini" pitchFamily="34" charset="0"/>
            </a:endParaRPr>
          </a:p>
        </p:txBody>
      </p:sp>
      <p:sp>
        <p:nvSpPr>
          <p:cNvPr id="6" name="Content Placeholder 5"/>
          <p:cNvSpPr>
            <a:spLocks noGrp="1"/>
          </p:cNvSpPr>
          <p:nvPr>
            <p:ph sz="quarter" idx="4"/>
          </p:nvPr>
        </p:nvSpPr>
        <p:spPr>
          <a:xfrm>
            <a:off x="5102225" y="2174875"/>
            <a:ext cx="4041775" cy="4683125"/>
          </a:xfrm>
        </p:spPr>
        <p:txBody>
          <a:bodyPr>
            <a:normAutofit fontScale="85000" lnSpcReduction="20000"/>
          </a:bodyPr>
          <a:lstStyle/>
          <a:p>
            <a:pPr>
              <a:buNone/>
            </a:pPr>
            <a:r>
              <a:rPr lang="en-US" dirty="0" smtClean="0"/>
              <a:t>	The setting in this story is on Dune Island, Georgia during the summer.  Some main locations within Dune Island that the characters visit are Scoops, Anna’s family ice cream shop, The Swamp, the gross restaurant in the swampy area of the island, the beach, and Anna’s house.  Also, the characters visit the Putt </a:t>
            </a:r>
            <a:r>
              <a:rPr lang="en-US" dirty="0" err="1" smtClean="0"/>
              <a:t>Putt</a:t>
            </a:r>
            <a:r>
              <a:rPr lang="en-US" dirty="0" smtClean="0"/>
              <a:t> Dune Island, and Will’s home for the summer.  Will and Anna go to the lighthouse on their last night together.  These are some of the characters’ favorite spots on Dune Island in this awesome summer novel!</a:t>
            </a:r>
            <a:endParaRPr lang="en-US" dirty="0"/>
          </a:p>
        </p:txBody>
      </p:sp>
      <p:sp>
        <p:nvSpPr>
          <p:cNvPr id="12" name="Action Button: Home 11">
            <a:hlinkClick r:id="rId3" action="ppaction://hlinksldjump" highlightClick="1"/>
          </p:cNvPr>
          <p:cNvSpPr/>
          <p:nvPr/>
        </p:nvSpPr>
        <p:spPr>
          <a:xfrm>
            <a:off x="8077200" y="6248400"/>
            <a:ext cx="1066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of Contents</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par>
                                <p:cTn id="16" presetID="54" presetClass="entr" presetSubtype="0" accel="10000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9"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0"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2" dur="500"/>
                                        <p:tgtEl>
                                          <p:spTgt spid="4">
                                            <p:txEl>
                                              <p:pRg st="0" end="0"/>
                                            </p:txEl>
                                          </p:spTgt>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xEl>
                                              <p:pRg st="0" end="0"/>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4596.JPG"/>
          <p:cNvPicPr>
            <a:picLocks noChangeAspect="1"/>
          </p:cNvPicPr>
          <p:nvPr/>
        </p:nvPicPr>
        <p:blipFill>
          <a:blip r:embed="rId2" cstate="print"/>
          <a:srcRect l="15252" r="15566"/>
          <a:stretch>
            <a:fillRect/>
          </a:stretch>
        </p:blipFill>
        <p:spPr>
          <a:xfrm>
            <a:off x="0" y="-21603"/>
            <a:ext cx="9144000" cy="6879603"/>
          </a:xfrm>
          <a:prstGeom prst="rect">
            <a:avLst/>
          </a:prstGeom>
        </p:spPr>
      </p:pic>
      <p:sp>
        <p:nvSpPr>
          <p:cNvPr id="3" name="Title 2"/>
          <p:cNvSpPr>
            <a:spLocks noGrp="1"/>
          </p:cNvSpPr>
          <p:nvPr>
            <p:ph type="title"/>
          </p:nvPr>
        </p:nvSpPr>
        <p:spPr>
          <a:xfrm>
            <a:off x="381000" y="0"/>
            <a:ext cx="8229600" cy="838200"/>
          </a:xfrm>
        </p:spPr>
        <p:txBody>
          <a:bodyPr/>
          <a:lstStyle/>
          <a:p>
            <a:r>
              <a:rPr lang="en-US" dirty="0" smtClean="0">
                <a:solidFill>
                  <a:srgbClr val="FF0000"/>
                </a:solidFill>
                <a:latin typeface="Bimini" pitchFamily="34" charset="0"/>
              </a:rPr>
              <a:t>Genre</a:t>
            </a:r>
            <a:endParaRPr lang="en-US" dirty="0">
              <a:solidFill>
                <a:srgbClr val="FF0000"/>
              </a:solidFill>
              <a:latin typeface="Bimini" pitchFamily="34" charset="0"/>
            </a:endParaRPr>
          </a:p>
        </p:txBody>
      </p:sp>
      <p:sp>
        <p:nvSpPr>
          <p:cNvPr id="4" name="Content Placeholder 3"/>
          <p:cNvSpPr>
            <a:spLocks noGrp="1"/>
          </p:cNvSpPr>
          <p:nvPr>
            <p:ph idx="1"/>
          </p:nvPr>
        </p:nvSpPr>
        <p:spPr>
          <a:xfrm>
            <a:off x="762000" y="914400"/>
            <a:ext cx="7696200" cy="2895600"/>
          </a:xfrm>
        </p:spPr>
        <p:txBody>
          <a:bodyPr>
            <a:normAutofit fontScale="77500" lnSpcReduction="20000"/>
          </a:bodyPr>
          <a:lstStyle/>
          <a:p>
            <a:pPr>
              <a:buNone/>
            </a:pPr>
            <a:r>
              <a:rPr lang="en-US" dirty="0" smtClean="0"/>
              <a:t>	The genre of this story is realistic fiction because the story could be someone’s reality. The story makes you feel as if you are getting to know real people that are going through a believable situation.  Further, the characters live in places that could be real, are involved in events that could possibly take place, and the story takes place in the present.  These qualifications clearly show that this story is realistic fiction!</a:t>
            </a:r>
            <a:endParaRPr lang="en-US" dirty="0"/>
          </a:p>
        </p:txBody>
      </p:sp>
      <p:sp>
        <p:nvSpPr>
          <p:cNvPr id="8" name="Action Button: Home 7">
            <a:hlinkClick r:id="rId3" action="ppaction://hlinksldjump" highlightClick="1"/>
          </p:cNvPr>
          <p:cNvSpPr/>
          <p:nvPr/>
        </p:nvSpPr>
        <p:spPr>
          <a:xfrm>
            <a:off x="8077200" y="6248400"/>
            <a:ext cx="1066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of Contents</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4295.JPG"/>
          <p:cNvPicPr>
            <a:picLocks noGrp="1" noChangeAspect="1"/>
          </p:cNvPicPr>
          <p:nvPr>
            <p:ph idx="1"/>
          </p:nvPr>
        </p:nvPicPr>
        <p:blipFill>
          <a:blip r:embed="rId2" cstate="print"/>
          <a:stretch>
            <a:fillRect/>
          </a:stretch>
        </p:blipFill>
        <p:spPr>
          <a:xfrm>
            <a:off x="0" y="0"/>
            <a:ext cx="9144000" cy="6858001"/>
          </a:xfrm>
        </p:spPr>
      </p:pic>
      <p:sp>
        <p:nvSpPr>
          <p:cNvPr id="2" name="Title 1"/>
          <p:cNvSpPr>
            <a:spLocks noGrp="1"/>
          </p:cNvSpPr>
          <p:nvPr>
            <p:ph type="title"/>
          </p:nvPr>
        </p:nvSpPr>
        <p:spPr/>
        <p:txBody>
          <a:bodyPr/>
          <a:lstStyle/>
          <a:p>
            <a:r>
              <a:rPr lang="en-US" i="1" dirty="0" smtClean="0">
                <a:solidFill>
                  <a:srgbClr val="FF0000"/>
                </a:solidFill>
                <a:latin typeface="Bimini" pitchFamily="34" charset="0"/>
              </a:rPr>
              <a:t>Michelle Dalton</a:t>
            </a:r>
            <a:endParaRPr lang="en-US" i="1" dirty="0">
              <a:solidFill>
                <a:srgbClr val="FF0000"/>
              </a:solidFill>
              <a:latin typeface="Bimini" pitchFamily="34" charset="0"/>
            </a:endParaRPr>
          </a:p>
        </p:txBody>
      </p:sp>
      <p:sp>
        <p:nvSpPr>
          <p:cNvPr id="4" name="Text Placeholder 3"/>
          <p:cNvSpPr>
            <a:spLocks noGrp="1"/>
          </p:cNvSpPr>
          <p:nvPr>
            <p:ph type="body" sz="half" idx="2"/>
          </p:nvPr>
        </p:nvSpPr>
        <p:spPr>
          <a:xfrm>
            <a:off x="457200" y="1435100"/>
            <a:ext cx="4114800" cy="4691063"/>
          </a:xfrm>
        </p:spPr>
        <p:txBody>
          <a:bodyPr>
            <a:noAutofit/>
          </a:bodyPr>
          <a:lstStyle/>
          <a:p>
            <a:r>
              <a:rPr lang="en-US" sz="1800" dirty="0" smtClean="0"/>
              <a:t>	Michelle Dalton is a pseudonym.  The author of this novel’s REAL name is Elizabeth Lenhard.  She has written 47 novels including </a:t>
            </a:r>
            <a:r>
              <a:rPr lang="en-US" sz="1800" i="1" u="sng" dirty="0" smtClean="0"/>
              <a:t>A Chick With Sticks</a:t>
            </a:r>
            <a:r>
              <a:rPr lang="en-US" sz="1800" dirty="0" smtClean="0"/>
              <a:t>.  Some fun facts about </a:t>
            </a:r>
            <a:r>
              <a:rPr lang="en-US" sz="1800" dirty="0" err="1" smtClean="0"/>
              <a:t>Lenhard</a:t>
            </a:r>
            <a:r>
              <a:rPr lang="en-US" sz="1800" dirty="0" smtClean="0"/>
              <a:t> are (written in first person on the website):</a:t>
            </a:r>
          </a:p>
          <a:p>
            <a:pPr marL="342900" indent="-342900">
              <a:buFont typeface="+mj-lt"/>
              <a:buAutoNum type="arabicParenR"/>
            </a:pPr>
            <a:r>
              <a:rPr lang="en-US" sz="1800" dirty="0" smtClean="0"/>
              <a:t>My favorite comfort foods are: Cinnamon toast, PB &amp; J, grilled cheese sandwiches, and, of course, ice cream. Particularly ice cream in a cone.</a:t>
            </a:r>
          </a:p>
          <a:p>
            <a:pPr marL="342900" indent="-342900">
              <a:buFont typeface="+mj-lt"/>
              <a:buAutoNum type="arabicParenR"/>
            </a:pPr>
            <a:r>
              <a:rPr lang="en-US" sz="1800" dirty="0" smtClean="0"/>
              <a:t>I was born exactly a year after Apollo 11 took off for the moon. Every year on my birthday, my older brother reminds me of this.</a:t>
            </a:r>
          </a:p>
          <a:p>
            <a:pPr marL="342900" indent="-342900">
              <a:buFont typeface="+mj-lt"/>
              <a:buAutoNum type="arabicParenR"/>
            </a:pPr>
            <a:r>
              <a:rPr lang="en-US" sz="1800" dirty="0" smtClean="0"/>
              <a:t>I didn’t walk until I was two years old. Nothing was wrong with me. I was just lazy.</a:t>
            </a:r>
          </a:p>
        </p:txBody>
      </p:sp>
      <p:pic>
        <p:nvPicPr>
          <p:cNvPr id="16386" name="Picture 2" descr="http://www.thewriteauthorcoach.com/ElisabethLenhard.gif"/>
          <p:cNvPicPr>
            <a:picLocks noChangeAspect="1" noChangeArrowheads="1"/>
          </p:cNvPicPr>
          <p:nvPr/>
        </p:nvPicPr>
        <p:blipFill>
          <a:blip r:embed="rId3" cstate="print"/>
          <a:srcRect/>
          <a:stretch>
            <a:fillRect/>
          </a:stretch>
        </p:blipFill>
        <p:spPr bwMode="auto">
          <a:xfrm>
            <a:off x="4800600" y="990600"/>
            <a:ext cx="3508022" cy="4344801"/>
          </a:xfrm>
          <a:prstGeom prst="rect">
            <a:avLst/>
          </a:prstGeom>
          <a:ln>
            <a:noFill/>
          </a:ln>
          <a:effectLst>
            <a:softEdge rad="112500"/>
          </a:effectLst>
        </p:spPr>
      </p:pic>
      <p:sp>
        <p:nvSpPr>
          <p:cNvPr id="8" name="TextBox 7"/>
          <p:cNvSpPr txBox="1"/>
          <p:nvPr/>
        </p:nvSpPr>
        <p:spPr>
          <a:xfrm>
            <a:off x="4724400" y="5411450"/>
            <a:ext cx="4419600" cy="1446550"/>
          </a:xfrm>
          <a:prstGeom prst="rect">
            <a:avLst/>
          </a:prstGeom>
          <a:noFill/>
        </p:spPr>
        <p:txBody>
          <a:bodyPr wrap="square" rtlCol="0">
            <a:spAutoFit/>
          </a:bodyPr>
          <a:lstStyle/>
          <a:p>
            <a:pPr marL="342900" indent="-342900"/>
            <a:r>
              <a:rPr lang="en-US" sz="1400" dirty="0" smtClean="0"/>
              <a:t>Fun facts and biography from:</a:t>
            </a:r>
          </a:p>
          <a:p>
            <a:pPr marL="342900" indent="-342900"/>
            <a:r>
              <a:rPr lang="en-US" sz="1400" dirty="0" smtClean="0"/>
              <a:t>"Elizabeth Lenhard." </a:t>
            </a:r>
            <a:r>
              <a:rPr lang="en-US" sz="1400" i="1" dirty="0" smtClean="0"/>
              <a:t>Elizabeth Lenhard</a:t>
            </a:r>
            <a:r>
              <a:rPr lang="en-US" sz="1400" dirty="0" smtClean="0"/>
              <a:t>. </a:t>
            </a:r>
            <a:r>
              <a:rPr lang="en-US" sz="1400" dirty="0" err="1" smtClean="0"/>
              <a:t>N.p</a:t>
            </a:r>
            <a:r>
              <a:rPr lang="en-US" sz="1400" dirty="0" smtClean="0"/>
              <a:t>., </a:t>
            </a:r>
            <a:r>
              <a:rPr lang="en-US" sz="1400" dirty="0" err="1" smtClean="0"/>
              <a:t>n.d</a:t>
            </a:r>
            <a:r>
              <a:rPr lang="en-US" sz="1400" dirty="0" smtClean="0"/>
              <a:t>. Web. 10 Sept. 2014.</a:t>
            </a:r>
          </a:p>
          <a:p>
            <a:pPr marL="342900" indent="-342900"/>
            <a:r>
              <a:rPr lang="en-US" sz="1400" dirty="0" smtClean="0"/>
              <a:t>"An Introduction." </a:t>
            </a:r>
            <a:r>
              <a:rPr lang="en-US" sz="1400" i="1" dirty="0" smtClean="0"/>
              <a:t>Elizabeth Lenhard</a:t>
            </a:r>
            <a:r>
              <a:rPr lang="en-US" sz="1400" dirty="0" smtClean="0"/>
              <a:t>. </a:t>
            </a:r>
            <a:r>
              <a:rPr lang="en-US" sz="1400" dirty="0" err="1" smtClean="0"/>
              <a:t>N.p</a:t>
            </a:r>
            <a:r>
              <a:rPr lang="en-US" sz="1400" dirty="0" smtClean="0"/>
              <a:t>., </a:t>
            </a:r>
            <a:r>
              <a:rPr lang="en-US" sz="1400" dirty="0" err="1" smtClean="0"/>
              <a:t>n.d</a:t>
            </a:r>
            <a:r>
              <a:rPr lang="en-US" sz="1400" dirty="0" smtClean="0"/>
              <a:t>. Web. 10 Sept. 2014</a:t>
            </a:r>
          </a:p>
          <a:p>
            <a:endParaRPr lang="en-US" dirty="0"/>
          </a:p>
        </p:txBody>
      </p:sp>
      <p:sp>
        <p:nvSpPr>
          <p:cNvPr id="9" name="Action Button: Home 8">
            <a:hlinkClick r:id="rId4" action="ppaction://hlinksldjump" highlightClick="1"/>
          </p:cNvPr>
          <p:cNvSpPr/>
          <p:nvPr/>
        </p:nvSpPr>
        <p:spPr>
          <a:xfrm>
            <a:off x="8077200" y="6248400"/>
            <a:ext cx="1066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of Contents</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6386"/>
                                        </p:tgtEl>
                                        <p:attrNameLst>
                                          <p:attrName>style.visibility</p:attrName>
                                        </p:attrNameLst>
                                      </p:cBhvr>
                                      <p:to>
                                        <p:strVal val="visible"/>
                                      </p:to>
                                    </p:set>
                                    <p:anim calcmode="lin" valueType="num">
                                      <p:cBhvr>
                                        <p:cTn id="33" dur="500" fill="hold"/>
                                        <p:tgtEl>
                                          <p:spTgt spid="16386"/>
                                        </p:tgtEl>
                                        <p:attrNameLst>
                                          <p:attrName>ppt_w</p:attrName>
                                        </p:attrNameLst>
                                      </p:cBhvr>
                                      <p:tavLst>
                                        <p:tav tm="0">
                                          <p:val>
                                            <p:fltVal val="0"/>
                                          </p:val>
                                        </p:tav>
                                        <p:tav tm="100000">
                                          <p:val>
                                            <p:strVal val="#ppt_w"/>
                                          </p:val>
                                        </p:tav>
                                      </p:tavLst>
                                    </p:anim>
                                    <p:anim calcmode="lin" valueType="num">
                                      <p:cBhvr>
                                        <p:cTn id="34" dur="500" fill="hold"/>
                                        <p:tgtEl>
                                          <p:spTgt spid="16386"/>
                                        </p:tgtEl>
                                        <p:attrNameLst>
                                          <p:attrName>ppt_h</p:attrName>
                                        </p:attrNameLst>
                                      </p:cBhvr>
                                      <p:tavLst>
                                        <p:tav tm="0">
                                          <p:val>
                                            <p:fltVal val="0"/>
                                          </p:val>
                                        </p:tav>
                                        <p:tav tm="100000">
                                          <p:val>
                                            <p:strVal val="#ppt_h"/>
                                          </p:val>
                                        </p:tav>
                                      </p:tavLst>
                                    </p:anim>
                                    <p:anim calcmode="lin" valueType="num">
                                      <p:cBhvr>
                                        <p:cTn id="35" dur="500" fill="hold"/>
                                        <p:tgtEl>
                                          <p:spTgt spid="16386"/>
                                        </p:tgtEl>
                                        <p:attrNameLst>
                                          <p:attrName>style.rotation</p:attrName>
                                        </p:attrNameLst>
                                      </p:cBhvr>
                                      <p:tavLst>
                                        <p:tav tm="0">
                                          <p:val>
                                            <p:fltVal val="360"/>
                                          </p:val>
                                        </p:tav>
                                        <p:tav tm="100000">
                                          <p:val>
                                            <p:fltVal val="0"/>
                                          </p:val>
                                        </p:tav>
                                      </p:tavLst>
                                    </p:anim>
                                    <p:animEffect transition="in" filter="fade">
                                      <p:cBhvr>
                                        <p:cTn id="36"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4285.JPG"/>
          <p:cNvPicPr>
            <a:picLocks noGrp="1" noChangeAspect="1"/>
          </p:cNvPicPr>
          <p:nvPr>
            <p:ph idx="1"/>
          </p:nvPr>
        </p:nvPicPr>
        <p:blipFill>
          <a:blip r:embed="rId2" cstate="print"/>
          <a:srcRect b="66836"/>
          <a:stretch>
            <a:fillRect/>
          </a:stretch>
        </p:blipFill>
        <p:spPr>
          <a:xfrm rot="5400000">
            <a:off x="1131753" y="-1131755"/>
            <a:ext cx="6880490" cy="9144001"/>
          </a:xfrm>
        </p:spPr>
      </p:pic>
      <p:sp>
        <p:nvSpPr>
          <p:cNvPr id="2" name="Title 1"/>
          <p:cNvSpPr>
            <a:spLocks noGrp="1"/>
          </p:cNvSpPr>
          <p:nvPr>
            <p:ph type="title"/>
          </p:nvPr>
        </p:nvSpPr>
        <p:spPr>
          <a:xfrm>
            <a:off x="457200" y="1447800"/>
            <a:ext cx="8229600" cy="1143000"/>
          </a:xfrm>
        </p:spPr>
        <p:txBody>
          <a:bodyPr/>
          <a:lstStyle/>
          <a:p>
            <a:r>
              <a:rPr lang="en-US" dirty="0" smtClean="0">
                <a:solidFill>
                  <a:srgbClr val="FF0000"/>
                </a:solidFill>
                <a:latin typeface="Bimini" pitchFamily="34" charset="0"/>
              </a:rPr>
              <a:t>Synopsis</a:t>
            </a:r>
            <a:endParaRPr lang="en-US" dirty="0">
              <a:solidFill>
                <a:srgbClr val="FF0000"/>
              </a:solidFill>
              <a:latin typeface="Bimini" pitchFamily="34" charset="0"/>
            </a:endParaRPr>
          </a:p>
        </p:txBody>
      </p:sp>
      <p:sp>
        <p:nvSpPr>
          <p:cNvPr id="8" name="Action Button: Home 7">
            <a:hlinkClick r:id="rId3" action="ppaction://hlinksldjump" highlightClick="1"/>
          </p:cNvPr>
          <p:cNvSpPr/>
          <p:nvPr/>
        </p:nvSpPr>
        <p:spPr>
          <a:xfrm>
            <a:off x="8077200" y="6248400"/>
            <a:ext cx="1066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of Contents</a:t>
            </a:r>
            <a:endParaRPr lang="en-US" dirty="0"/>
          </a:p>
        </p:txBody>
      </p:sp>
      <p:sp>
        <p:nvSpPr>
          <p:cNvPr id="9" name="TextBox 8"/>
          <p:cNvSpPr txBox="1"/>
          <p:nvPr/>
        </p:nvSpPr>
        <p:spPr>
          <a:xfrm>
            <a:off x="0" y="2971800"/>
            <a:ext cx="9144000" cy="3416320"/>
          </a:xfrm>
          <a:prstGeom prst="rect">
            <a:avLst/>
          </a:prstGeom>
          <a:noFill/>
        </p:spPr>
        <p:txBody>
          <a:bodyPr wrap="square" rtlCol="0">
            <a:spAutoFit/>
          </a:bodyPr>
          <a:lstStyle/>
          <a:p>
            <a:r>
              <a:rPr lang="en-US" sz="2400" dirty="0" smtClean="0"/>
              <a:t>Anna Patrick was ready for a normal Dune Island summer, but she gets the complete opposite!  When she notices Will at the Bonfire to kick off summer, she falls in love.  Ironically, he felt the same way and the happy couple had an epic summer romance filled with bike rides, days at the beach, at Scoops, at the Swamp, at Putt </a:t>
            </a:r>
            <a:r>
              <a:rPr lang="en-US" sz="2400" dirty="0" err="1" smtClean="0"/>
              <a:t>Putt</a:t>
            </a:r>
            <a:r>
              <a:rPr lang="en-US" sz="2400" dirty="0" smtClean="0"/>
              <a:t> Dune Island, and many other places.  Nothing could break them apart, except time.  Will only came here for one summer and when August comes, he would be on his way back to New York.  Will they have a long distance relationship or will this epic summer romance end drastically?  Read the book to find out!</a:t>
            </a:r>
            <a:endParaRPr lang="en-US" sz="24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_4321.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r>
              <a:rPr lang="en-US" dirty="0" smtClean="0">
                <a:solidFill>
                  <a:srgbClr val="FF0000"/>
                </a:solidFill>
                <a:latin typeface="Bimini" pitchFamily="34" charset="0"/>
              </a:rPr>
              <a:t>3 Literary Devices</a:t>
            </a:r>
            <a:endParaRPr lang="en-US" dirty="0">
              <a:solidFill>
                <a:srgbClr val="FF0000"/>
              </a:solidFill>
              <a:latin typeface="Bimini" pitchFamily="34" charset="0"/>
            </a:endParaRPr>
          </a:p>
        </p:txBody>
      </p:sp>
      <p:sp>
        <p:nvSpPr>
          <p:cNvPr id="6" name="Action Button: Home 5">
            <a:hlinkClick r:id="rId3" action="ppaction://hlinksldjump" highlightClick="1"/>
          </p:cNvPr>
          <p:cNvSpPr/>
          <p:nvPr/>
        </p:nvSpPr>
        <p:spPr>
          <a:xfrm>
            <a:off x="8077200" y="6248400"/>
            <a:ext cx="1066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Table of Contents</a:t>
            </a:r>
            <a:endParaRPr lang="en-US" dirty="0"/>
          </a:p>
        </p:txBody>
      </p:sp>
      <p:sp>
        <p:nvSpPr>
          <p:cNvPr id="9" name="TextBox 8"/>
          <p:cNvSpPr txBox="1"/>
          <p:nvPr/>
        </p:nvSpPr>
        <p:spPr>
          <a:xfrm>
            <a:off x="0" y="1676400"/>
            <a:ext cx="3048000" cy="4247317"/>
          </a:xfrm>
          <a:prstGeom prst="rect">
            <a:avLst/>
          </a:prstGeom>
          <a:solidFill>
            <a:schemeClr val="bg1"/>
          </a:solidFill>
        </p:spPr>
        <p:txBody>
          <a:bodyPr wrap="square" rtlCol="0">
            <a:spAutoFit/>
          </a:bodyPr>
          <a:lstStyle/>
          <a:p>
            <a:pPr marL="342900" indent="-342900">
              <a:buAutoNum type="arabicParenR"/>
            </a:pPr>
            <a:r>
              <a:rPr lang="en-US" dirty="0" smtClean="0"/>
              <a:t>“The water was calm and sleepy this morning as if it, too, was drained after the holiday.” (162)</a:t>
            </a:r>
          </a:p>
          <a:p>
            <a:pPr marL="342900" indent="-342900"/>
            <a:r>
              <a:rPr lang="en-US" dirty="0" smtClean="0"/>
              <a:t>This literary device is personification because the ocean can’t be sleepy or drained.  Those two characteristics that are being used to describe the ocean are human feelings therefore making this connection personification!</a:t>
            </a:r>
          </a:p>
          <a:p>
            <a:pPr marL="342900" indent="-342900"/>
            <a:endParaRPr lang="en-US" dirty="0"/>
          </a:p>
        </p:txBody>
      </p:sp>
      <p:sp>
        <p:nvSpPr>
          <p:cNvPr id="10" name="TextBox 9"/>
          <p:cNvSpPr txBox="1"/>
          <p:nvPr/>
        </p:nvSpPr>
        <p:spPr>
          <a:xfrm>
            <a:off x="3048000" y="1676400"/>
            <a:ext cx="3048000" cy="3416320"/>
          </a:xfrm>
          <a:prstGeom prst="rect">
            <a:avLst/>
          </a:prstGeom>
          <a:solidFill>
            <a:schemeClr val="bg1"/>
          </a:solidFill>
        </p:spPr>
        <p:txBody>
          <a:bodyPr wrap="square" rtlCol="0">
            <a:spAutoFit/>
          </a:bodyPr>
          <a:lstStyle/>
          <a:p>
            <a:pPr marL="342900" indent="-342900"/>
            <a:r>
              <a:rPr lang="en-US" dirty="0" smtClean="0"/>
              <a:t>	2)  “So I swallowed my self consciousness and smiled at Will’s mom.” (137)</a:t>
            </a:r>
          </a:p>
          <a:p>
            <a:pPr marL="342900" indent="-342900"/>
            <a:r>
              <a:rPr lang="en-US" dirty="0" smtClean="0"/>
              <a:t>This literary device is a metaphor because you cannot physically swallow your self consciousness.  This action does not happen but is used to show that she was nervous and then got over her nervousness and smiled!</a:t>
            </a:r>
          </a:p>
        </p:txBody>
      </p:sp>
      <p:sp>
        <p:nvSpPr>
          <p:cNvPr id="11" name="TextBox 10"/>
          <p:cNvSpPr txBox="1"/>
          <p:nvPr/>
        </p:nvSpPr>
        <p:spPr>
          <a:xfrm>
            <a:off x="6096000" y="1676400"/>
            <a:ext cx="3048000" cy="3970318"/>
          </a:xfrm>
          <a:prstGeom prst="rect">
            <a:avLst/>
          </a:prstGeom>
          <a:solidFill>
            <a:schemeClr val="bg1"/>
          </a:solidFill>
        </p:spPr>
        <p:txBody>
          <a:bodyPr wrap="square" rtlCol="0">
            <a:spAutoFit/>
          </a:bodyPr>
          <a:lstStyle/>
          <a:p>
            <a:pPr marL="342900" indent="-342900"/>
            <a:r>
              <a:rPr lang="en-US" dirty="0" smtClean="0"/>
              <a:t>	3) “My voice was as flat as my feelings.”(88)</a:t>
            </a:r>
          </a:p>
          <a:p>
            <a:pPr marL="342900" indent="-342900"/>
            <a:r>
              <a:rPr lang="en-US" dirty="0" smtClean="0"/>
              <a:t>This literary device is a simile because it compares two unlike things using the word “as”.  In this case, the words “voice” and “feelings” are being compared because her feelings aren’t happy and neither was her voice.  Her voice and feelings were “flat” or unhappy at the moment!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295</Words>
  <Application>Microsoft Office PowerPoint</Application>
  <PresentationFormat>On-screen Show (4:3)</PresentationFormat>
  <Paragraphs>48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Sixteenth Summer</vt:lpstr>
      <vt:lpstr>Table of Contents</vt:lpstr>
      <vt:lpstr>Thank you for watching my presentation!  Now, to show my thanks, I have prepared a surprise via the link below.  Check it out!</vt:lpstr>
      <vt:lpstr>Main Characters</vt:lpstr>
      <vt:lpstr>Theme And Setting</vt:lpstr>
      <vt:lpstr>Genre</vt:lpstr>
      <vt:lpstr>Michelle Dalton</vt:lpstr>
      <vt:lpstr>Synopsis</vt:lpstr>
      <vt:lpstr>3 Literary Devices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Sixteenth Summer</dc:title>
  <dc:creator>Eleana Pardo</dc:creator>
  <cp:lastModifiedBy>GATE</cp:lastModifiedBy>
  <cp:revision>51</cp:revision>
  <dcterms:created xsi:type="dcterms:W3CDTF">2014-09-07T17:37:49Z</dcterms:created>
  <dcterms:modified xsi:type="dcterms:W3CDTF">2014-09-12T17:39:01Z</dcterms:modified>
</cp:coreProperties>
</file>